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256" r:id="rId2"/>
    <p:sldId id="271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2" r:id="rId15"/>
    <p:sldId id="269" r:id="rId16"/>
    <p:sldId id="258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7" autoAdjust="0"/>
    <p:restoredTop sz="94671" autoAdjust="0"/>
  </p:normalViewPr>
  <p:slideViewPr>
    <p:cSldViewPr>
      <p:cViewPr varScale="1">
        <p:scale>
          <a:sx n="93" d="100"/>
          <a:sy n="93" d="100"/>
        </p:scale>
        <p:origin x="-156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A1FC0-55C5-4705-8C00-06F411959248}" type="datetimeFigureOut">
              <a:rPr lang="en-US" smtClean="0"/>
              <a:t>12/23/2011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DC441-F9B0-4D31-AB49-4FB1487D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DC441-F9B0-4D31-AB49-4FB1487DB4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2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9143999" cy="385157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6886"/>
            <a:ext cx="8077200" cy="1255014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8077200" cy="1124712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A0B9-D2E7-4DB5-B820-B6E26A74FAC4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3846251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47B5-6990-43C1-A8EF-51786A8E4A6B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8" y="0"/>
            <a:ext cx="2514601" cy="51435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05980"/>
            <a:ext cx="1905000" cy="4388644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48F4-DB33-4AE1-8AD5-5DAF8C8B8A1C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4783095"/>
            <a:ext cx="3836404" cy="273844"/>
          </a:xfrm>
        </p:spPr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586"/>
            <a:ext cx="8229600" cy="939546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DC62-71F2-4461-B884-717EC0E03394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195189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1951890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89154"/>
            <a:ext cx="8013192" cy="1227582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371600"/>
            <a:ext cx="8022336" cy="51435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C9470-50B3-45A4-96B7-98A6356B6CA6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0452"/>
            <a:ext cx="4038600" cy="3467862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0452"/>
            <a:ext cx="4038600" cy="3467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EFC0A-B0F2-4502-99B9-F89E0701F15C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4241"/>
            <a:ext cx="4040188" cy="536516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37134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4241"/>
            <a:ext cx="4041775" cy="536516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37134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DD19-1853-4F7E-A397-B39611F85256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1B62-5F15-403B-8D15-872C1226DB2E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F5E-0795-43E0-883F-0C4F28BAA5C8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14300"/>
            <a:ext cx="2523744" cy="733806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8" y="1307350"/>
            <a:ext cx="5920641" cy="34191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297514"/>
            <a:ext cx="2468880" cy="342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35BE3-408A-4C6C-BA27-8E61AC49E42C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09042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09042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16586"/>
            <a:ext cx="2525150" cy="733806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6" y="1113606"/>
            <a:ext cx="6247397" cy="4029894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296162"/>
            <a:ext cx="2468880" cy="342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877824"/>
            <a:ext cx="2523744" cy="150876"/>
          </a:xfrm>
        </p:spPr>
        <p:txBody>
          <a:bodyPr/>
          <a:lstStyle/>
          <a:p>
            <a:fld id="{C8F609BE-FAB9-4A35-BEA1-594DCA4A28F4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877824"/>
            <a:ext cx="5193792" cy="150876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877824"/>
            <a:ext cx="733864" cy="150876"/>
          </a:xfrm>
        </p:spPr>
        <p:txBody>
          <a:bodyPr/>
          <a:lstStyle/>
          <a:p>
            <a:fld id="{8A3B5FAC-32F3-4918-96F3-00A9252F05D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76921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1" y="0"/>
            <a:ext cx="9143999" cy="10753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38297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1394"/>
            <a:ext cx="8229600" cy="3469207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57749"/>
            <a:ext cx="2133600" cy="20574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2DBAE7A-D01C-4FD0-B93B-193CB1804F40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7" y="4857749"/>
            <a:ext cx="5507719" cy="20574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4857749"/>
            <a:ext cx="733864" cy="20574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3B5FAC-32F3-4918-96F3-00A9252F05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tova.com/semanticworks/rdf-editor.html" TargetMode="External"/><Relationship Id="rId2" Type="http://schemas.openxmlformats.org/officeDocument/2006/relationships/hyperlink" Target="http://www.altova.com/semanticwork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Semantic_Web" TargetMode="External"/><Relationship Id="rId4" Type="http://schemas.openxmlformats.org/officeDocument/2006/relationships/hyperlink" Target="http://www.altova.com/semanticworks/owl-editor.html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Altova</a:t>
            </a:r>
            <a:r>
              <a:rPr lang="en-US" dirty="0" smtClean="0"/>
              <a:t> </a:t>
            </a:r>
            <a:r>
              <a:rPr lang="en-US" dirty="0" err="1" smtClean="0"/>
              <a:t>SemanticWorks</a:t>
            </a:r>
            <a:r>
              <a:rPr lang="en-US" dirty="0" smtClean="0"/>
              <a:t>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Data Mining and Semantic Web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87474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University of Belgrade</a:t>
            </a:r>
          </a:p>
          <a:p>
            <a:r>
              <a:rPr lang="en-US" dirty="0" smtClean="0"/>
              <a:t>School of Electrical Engineering</a:t>
            </a:r>
          </a:p>
          <a:p>
            <a:r>
              <a:rPr lang="en-US" dirty="0" smtClean="0"/>
              <a:t>Chair of Computer Engineering and</a:t>
            </a:r>
          </a:p>
          <a:p>
            <a:r>
              <a:rPr lang="en-US" dirty="0" smtClean="0"/>
              <a:t>Information Theory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378" y="1344"/>
            <a:ext cx="1805622" cy="195501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512" y="444395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Miroslav</a:t>
            </a:r>
            <a:r>
              <a:rPr lang="en-US" dirty="0" smtClean="0"/>
              <a:t> Ti</a:t>
            </a:r>
            <a:r>
              <a:rPr lang="sr-Latn-RS" dirty="0" smtClean="0"/>
              <a:t>šma</a:t>
            </a:r>
            <a:endParaRPr lang="en-US" dirty="0" smtClean="0"/>
          </a:p>
          <a:p>
            <a:r>
              <a:rPr lang="en-US" dirty="0" smtClean="0"/>
              <a:t>tisma.etf@gmail.com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93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OWL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0" y="1347614"/>
            <a:ext cx="9001000" cy="346920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/>
              <a:t>OWL (Web Ontology Language) is an RDF-based language </a:t>
            </a:r>
            <a:r>
              <a:rPr lang="en-US" sz="2400" dirty="0"/>
              <a:t> </a:t>
            </a:r>
            <a:r>
              <a:rPr lang="en-US" sz="2400" dirty="0" smtClean="0"/>
              <a:t>        used </a:t>
            </a:r>
            <a:r>
              <a:rPr lang="en-US" sz="2400" dirty="0"/>
              <a:t>to create Semantic Web ontologies</a:t>
            </a:r>
            <a:r>
              <a:rPr lang="en-US" sz="24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OWL has three sub languages, each with increasing complexity: OWL Lite, OWL DL, and OWL </a:t>
            </a:r>
            <a:r>
              <a:rPr lang="en-US" sz="2400" dirty="0" smtClean="0"/>
              <a:t>Full.</a:t>
            </a:r>
          </a:p>
          <a:p>
            <a:pPr>
              <a:spcAft>
                <a:spcPts val="600"/>
              </a:spcAft>
            </a:pPr>
            <a:r>
              <a:rPr lang="en-US" sz="2400" dirty="0" err="1" smtClean="0"/>
              <a:t>SemanticWorks</a:t>
            </a:r>
            <a:r>
              <a:rPr lang="en-US" sz="2400" dirty="0" smtClean="0"/>
              <a:t> allows </a:t>
            </a:r>
            <a:r>
              <a:rPr lang="en-US" sz="2400" dirty="0"/>
              <a:t>you to work with existing OWL documents or create new ones from </a:t>
            </a:r>
            <a:r>
              <a:rPr lang="en-US" sz="2400" dirty="0" smtClean="0"/>
              <a:t>scratch.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 </a:t>
            </a:r>
            <a:r>
              <a:rPr lang="en-US" sz="2400" dirty="0" smtClean="0"/>
              <a:t>You </a:t>
            </a:r>
            <a:r>
              <a:rPr lang="en-US" sz="2400" dirty="0"/>
              <a:t>can create complex ontologies visually, using intelligent entry helpers, intuitive icons, time saving </a:t>
            </a:r>
            <a:r>
              <a:rPr lang="en-US" sz="2400" dirty="0" smtClean="0"/>
              <a:t>shortcuts, etc.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DC62-71F2-4461-B884-717EC0E03394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10</a:t>
            </a:fld>
            <a:r>
              <a:rPr lang="en-US" dirty="0" smtClean="0"/>
              <a:t>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71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OWL Development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DC62-71F2-4461-B884-717EC0E03394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11</a:t>
            </a:fld>
            <a:r>
              <a:rPr lang="en-US" dirty="0" smtClean="0"/>
              <a:t>/16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131590"/>
            <a:ext cx="4401729" cy="37690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Cloud Callout 8"/>
          <p:cNvSpPr/>
          <p:nvPr/>
        </p:nvSpPr>
        <p:spPr>
          <a:xfrm>
            <a:off x="4427984" y="1131590"/>
            <a:ext cx="4536504" cy="2664296"/>
          </a:xfrm>
          <a:prstGeom prst="cloudCallout">
            <a:avLst>
              <a:gd name="adj1" fmla="val -45972"/>
              <a:gd name="adj2" fmla="val 49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SemanticWorks</a:t>
            </a:r>
            <a:r>
              <a:rPr lang="en-US" dirty="0" smtClean="0"/>
              <a:t> separates </a:t>
            </a:r>
            <a:r>
              <a:rPr lang="en-US" dirty="0"/>
              <a:t>the different components that make up an ontology onto five tabs: </a:t>
            </a:r>
            <a:r>
              <a:rPr lang="en-US" dirty="0" smtClean="0"/>
              <a:t>Classes</a:t>
            </a:r>
            <a:r>
              <a:rPr lang="en-US" dirty="0"/>
              <a:t>, Properties, Instances, </a:t>
            </a:r>
            <a:r>
              <a:rPr lang="en-US" dirty="0" err="1"/>
              <a:t>allDifferent</a:t>
            </a:r>
            <a:r>
              <a:rPr lang="en-US" dirty="0"/>
              <a:t>, and Ontologies.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555776" y="1995686"/>
            <a:ext cx="4320480" cy="468052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843808" y="1995686"/>
            <a:ext cx="3096344" cy="79208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3203848" y="1995686"/>
            <a:ext cx="3674008" cy="79208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3563888" y="1995687"/>
            <a:ext cx="2088232" cy="1008111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3995936" y="1995687"/>
            <a:ext cx="3024336" cy="1008111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54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OWL Development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DC62-71F2-4461-B884-717EC0E03394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12</a:t>
            </a:fld>
            <a:r>
              <a:rPr lang="en-US" dirty="0" smtClean="0"/>
              <a:t>/16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203598"/>
            <a:ext cx="4517709" cy="35970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Cloud Callout 8"/>
          <p:cNvSpPr/>
          <p:nvPr/>
        </p:nvSpPr>
        <p:spPr>
          <a:xfrm>
            <a:off x="14630" y="2144"/>
            <a:ext cx="3888432" cy="2448272"/>
          </a:xfrm>
          <a:prstGeom prst="cloudCallout">
            <a:avLst>
              <a:gd name="adj1" fmla="val 23557"/>
              <a:gd name="adj2" fmla="val 683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 OWL classes are encapsulated in yellow boxes with dashed lines surrounding sub-classes</a:t>
            </a:r>
            <a:endParaRPr lang="en-US" dirty="0"/>
          </a:p>
        </p:txBody>
      </p:sp>
      <p:sp>
        <p:nvSpPr>
          <p:cNvPr id="10" name="Cloud Callout 9"/>
          <p:cNvSpPr/>
          <p:nvPr/>
        </p:nvSpPr>
        <p:spPr>
          <a:xfrm>
            <a:off x="4644008" y="699542"/>
            <a:ext cx="3600400" cy="187220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olding </a:t>
            </a:r>
            <a:r>
              <a:rPr lang="en-US" dirty="0"/>
              <a:t>your mouse over any item or icon listed in the display reveals its meaning or corresponding URI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4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OWL Development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DC62-71F2-4461-B884-717EC0E03394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13</a:t>
            </a:fld>
            <a:r>
              <a:rPr lang="en-US" dirty="0" smtClean="0"/>
              <a:t>/16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131590"/>
            <a:ext cx="4216137" cy="3685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Cloud Callout 8"/>
          <p:cNvSpPr/>
          <p:nvPr/>
        </p:nvSpPr>
        <p:spPr>
          <a:xfrm>
            <a:off x="4067944" y="123478"/>
            <a:ext cx="4392488" cy="273630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SemanticWorks</a:t>
            </a:r>
            <a:r>
              <a:rPr lang="en-US" dirty="0" smtClean="0"/>
              <a:t> </a:t>
            </a:r>
            <a:r>
              <a:rPr lang="en-US" dirty="0"/>
              <a:t>provides full syntax checking to ensure that your OWL ontology properly conforms to the RDF/XML specifications</a:t>
            </a:r>
            <a:endParaRPr lang="en-US" dirty="0"/>
          </a:p>
        </p:txBody>
      </p:sp>
      <p:sp>
        <p:nvSpPr>
          <p:cNvPr id="10" name="Cloud Callout 9"/>
          <p:cNvSpPr/>
          <p:nvPr/>
        </p:nvSpPr>
        <p:spPr>
          <a:xfrm>
            <a:off x="395536" y="115259"/>
            <a:ext cx="3960440" cy="2664296"/>
          </a:xfrm>
          <a:prstGeom prst="cloudCallout">
            <a:avLst>
              <a:gd name="adj1" fmla="val 28197"/>
              <a:gd name="adj2" fmla="val 605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 </a:t>
            </a:r>
            <a:r>
              <a:rPr lang="en-US" dirty="0" smtClean="0"/>
              <a:t>You </a:t>
            </a:r>
            <a:r>
              <a:rPr lang="en-US" dirty="0"/>
              <a:t>can select the tab for the editable text view at any time to see how your document is being built in RDF/XML or N-triples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627784" y="1275606"/>
            <a:ext cx="72008" cy="2736304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550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51892" y="1766594"/>
            <a:ext cx="91450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You can always find </a:t>
            </a:r>
          </a:p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a better Open Source solution! </a:t>
            </a:r>
            <a:r>
              <a:rPr lang="en-US" sz="5400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214" y="3363838"/>
            <a:ext cx="8229600" cy="1296144"/>
          </a:xfrm>
        </p:spPr>
        <p:txBody>
          <a:bodyPr/>
          <a:lstStyle/>
          <a:p>
            <a:r>
              <a:rPr lang="en-US" dirty="0" smtClean="0"/>
              <a:t>Too confusing to use and poor design overall</a:t>
            </a:r>
          </a:p>
          <a:p>
            <a:r>
              <a:rPr lang="en-US" dirty="0" smtClean="0"/>
              <a:t>It’s not free of charge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DC62-71F2-4461-B884-717EC0E03394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Miroslav</a:t>
            </a:r>
            <a:r>
              <a:rPr lang="en-US" dirty="0" smtClean="0"/>
              <a:t> </a:t>
            </a:r>
            <a:r>
              <a:rPr lang="en-US" dirty="0" err="1" smtClean="0"/>
              <a:t>Tišma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14</a:t>
            </a:fld>
            <a:r>
              <a:rPr lang="en-US" dirty="0" smtClean="0"/>
              <a:t>/16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95536" y="987574"/>
            <a:ext cx="8229600" cy="939546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600" dirty="0" smtClean="0">
                <a:solidFill>
                  <a:schemeClr val="tx1"/>
                </a:solidFill>
              </a:rPr>
              <a:t>Pros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00261" y="2643758"/>
            <a:ext cx="8229600" cy="939546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600" dirty="0" smtClean="0">
                <a:solidFill>
                  <a:schemeClr val="tx1"/>
                </a:solidFill>
              </a:rPr>
              <a:t>Cons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09600" y="1635646"/>
            <a:ext cx="8229600" cy="1296144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Very powerful tool for Semantic Web</a:t>
            </a:r>
          </a:p>
          <a:p>
            <a:r>
              <a:rPr lang="en-US" dirty="0" smtClean="0"/>
              <a:t>Graphical interface looks pretty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473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www.altova.com/semanticworks.html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www.altova.com/semanticworks/rdf-editor.html</a:t>
            </a:r>
            <a:endParaRPr lang="en-US" dirty="0" smtClean="0"/>
          </a:p>
          <a:p>
            <a:r>
              <a:rPr lang="en-US" dirty="0">
                <a:hlinkClick r:id="rId4"/>
              </a:rPr>
              <a:t>http://www.altova.com/semanticworks/owl-editor.html</a:t>
            </a:r>
            <a:endParaRPr lang="en-US" dirty="0" smtClean="0"/>
          </a:p>
          <a:p>
            <a:r>
              <a:rPr lang="en-US" dirty="0">
                <a:hlinkClick r:id="rId5"/>
              </a:rPr>
              <a:t>http://en.wikipedia.org/wiki/Semantic_Web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DC62-71F2-4461-B884-717EC0E03394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15</a:t>
            </a:fld>
            <a:r>
              <a:rPr lang="en-US" dirty="0" smtClean="0"/>
              <a:t>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4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attention!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050" y="1331913"/>
            <a:ext cx="5549899" cy="346868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BC61E-7AAB-4264-8716-8DDFC2411C00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16</a:t>
            </a:fld>
            <a:r>
              <a:rPr lang="en-US" dirty="0" smtClean="0"/>
              <a:t>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276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Semantic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31394"/>
            <a:ext cx="8579296" cy="346920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Semantic Web vision was conceived by Tim Berners-Lee, the inventor of the World Wide </a:t>
            </a:r>
            <a:r>
              <a:rPr lang="en-US" sz="2400" dirty="0" smtClean="0"/>
              <a:t>Web.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In the Semantic Web data itself becomes part of the Web and is able to be processed independently of application, platform, or domain</a:t>
            </a:r>
            <a:r>
              <a:rPr lang="en-US" sz="24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The main purpose of the Semantic Web is driving the evolution of the current Web by enabling users to find, share, and combine information more easily.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DC62-71F2-4461-B884-717EC0E03394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2</a:t>
            </a:fld>
            <a:r>
              <a:rPr lang="en-US" smtClean="0"/>
              <a:t>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6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Altova</a:t>
            </a:r>
            <a:r>
              <a:rPr lang="en-US" dirty="0" smtClean="0"/>
              <a:t> </a:t>
            </a:r>
            <a:r>
              <a:rPr lang="en-US" dirty="0" err="1" smtClean="0"/>
              <a:t>SemanticWorks</a:t>
            </a:r>
            <a:r>
              <a:rPr lang="en-US" dirty="0" smtClean="0"/>
              <a:t> 2012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635646"/>
            <a:ext cx="5135523" cy="272323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39AA-A9E6-4166-ADD3-FBC22A31C3B6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Miroslav</a:t>
            </a:r>
            <a:r>
              <a:rPr lang="en-US" dirty="0" smtClean="0"/>
              <a:t> </a:t>
            </a:r>
            <a:r>
              <a:rPr lang="en-US" dirty="0" err="1" smtClean="0"/>
              <a:t>Tišma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3</a:t>
            </a:fld>
            <a:r>
              <a:rPr lang="en-US" dirty="0" smtClean="0"/>
              <a:t>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6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Graphical RDF and RDFS editor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Graphical OWL editor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Support for OWL Lite, OWL Full &amp; OWL DL dialect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Tabs for organizing instances, properties, classes, etc.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Syntax and format checking with links to errors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Semantics checking for ontologies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Converting between RDF/XML</a:t>
            </a:r>
            <a:r>
              <a:rPr lang="sr-Cyrl-RS" sz="2400" dirty="0" smtClean="0"/>
              <a:t> </a:t>
            </a:r>
            <a:r>
              <a:rPr lang="en-US" sz="2400" dirty="0" smtClean="0"/>
              <a:t>and N-Triples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RDF/XML and N-Triples code generation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DC62-71F2-4461-B884-717EC0E03394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4</a:t>
            </a:fld>
            <a:r>
              <a:rPr lang="en-US" dirty="0" smtClean="0"/>
              <a:t>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15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window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131590"/>
            <a:ext cx="5723539" cy="3677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DC62-71F2-4461-B884-717EC0E03394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5</a:t>
            </a:fld>
            <a:r>
              <a:rPr lang="en-US" dirty="0" smtClean="0"/>
              <a:t>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16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RDF and RDFS Editing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31394"/>
            <a:ext cx="8964488" cy="346920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RDF (Resource Description Framework) is an XML-based standard for describing resources that exist on the Web.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RDFS (RDF Schema) defines vocabularies of RDF resources within a particular domain.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 RDF triples consist of a subject, predicate, and object, </a:t>
            </a:r>
            <a:r>
              <a:rPr lang="en-US" sz="2400" dirty="0" smtClean="0"/>
              <a:t>               which </a:t>
            </a:r>
            <a:r>
              <a:rPr lang="en-US" sz="2400" dirty="0"/>
              <a:t>correspond to a resource (subject), property (predicate), </a:t>
            </a:r>
            <a:r>
              <a:rPr lang="en-US" sz="2400" dirty="0" smtClean="0"/>
              <a:t> and </a:t>
            </a:r>
            <a:r>
              <a:rPr lang="en-US" sz="2400" dirty="0"/>
              <a:t>property value (object</a:t>
            </a:r>
            <a:r>
              <a:rPr lang="en-US" sz="2400" dirty="0" smtClean="0"/>
              <a:t>).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RDF also forms the basis of OWL (Web Ontology Language).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DC62-71F2-4461-B884-717EC0E03394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6</a:t>
            </a:fld>
            <a:r>
              <a:rPr lang="en-US" dirty="0" smtClean="0"/>
              <a:t>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12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131590"/>
            <a:ext cx="4752528" cy="3711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RDF and RDFS Editing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DC62-71F2-4461-B884-717EC0E03394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7</a:t>
            </a:fld>
            <a:r>
              <a:rPr lang="en-US" dirty="0" smtClean="0"/>
              <a:t>/16</a:t>
            </a:r>
            <a:endParaRPr lang="en-US" dirty="0"/>
          </a:p>
        </p:txBody>
      </p:sp>
      <p:sp>
        <p:nvSpPr>
          <p:cNvPr id="16" name="Cloud Callout 15"/>
          <p:cNvSpPr/>
          <p:nvPr/>
        </p:nvSpPr>
        <p:spPr>
          <a:xfrm>
            <a:off x="4659730" y="1635646"/>
            <a:ext cx="4179893" cy="2409675"/>
          </a:xfrm>
          <a:prstGeom prst="cloudCallout">
            <a:avLst>
              <a:gd name="adj1" fmla="val -64920"/>
              <a:gd name="adj2" fmla="val -15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Creating a new RDF resource is as easy as clicking the insert resource button on the Resources tab, then defining the name for your resource.</a:t>
            </a:r>
            <a:endParaRPr lang="en-US" dirty="0"/>
          </a:p>
        </p:txBody>
      </p:sp>
      <p:sp>
        <p:nvSpPr>
          <p:cNvPr id="11" name="Cloud Callout 10"/>
          <p:cNvSpPr/>
          <p:nvPr/>
        </p:nvSpPr>
        <p:spPr>
          <a:xfrm>
            <a:off x="2843808" y="267494"/>
            <a:ext cx="3672408" cy="2016224"/>
          </a:xfrm>
          <a:prstGeom prst="cloudCallout">
            <a:avLst>
              <a:gd name="adj1" fmla="val -41815"/>
              <a:gd name="adj2" fmla="val 645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Lists all the resources in your RDF document</a:t>
            </a:r>
          </a:p>
          <a:p>
            <a:pPr algn="ctr"/>
            <a:r>
              <a:rPr lang="en-US" dirty="0" smtClean="0"/>
              <a:t>on the Resources tab</a:t>
            </a:r>
          </a:p>
          <a:p>
            <a:pPr algn="ctr"/>
            <a:r>
              <a:rPr lang="en-US" dirty="0" smtClean="0"/>
              <a:t>in the RDF/OWL view.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843808" y="1779662"/>
            <a:ext cx="1584176" cy="2016224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2267744" y="1995686"/>
            <a:ext cx="3096344" cy="648072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1" grpId="0" animBg="1"/>
      <p:bldP spid="1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RDF and RDFS Editing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DC62-71F2-4461-B884-717EC0E03394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8</a:t>
            </a:fld>
            <a:r>
              <a:rPr lang="en-US" dirty="0" smtClean="0"/>
              <a:t>/16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131590"/>
            <a:ext cx="4340710" cy="36967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Cloud Callout 8"/>
          <p:cNvSpPr/>
          <p:nvPr/>
        </p:nvSpPr>
        <p:spPr>
          <a:xfrm>
            <a:off x="5580112" y="485306"/>
            <a:ext cx="3672408" cy="2016224"/>
          </a:xfrm>
          <a:prstGeom prst="cloudCallout">
            <a:avLst>
              <a:gd name="adj1" fmla="val -41815"/>
              <a:gd name="adj2" fmla="val 645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Selecting any of the resources presents you with an RDF graph that displays the associated details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563888" y="2139702"/>
            <a:ext cx="2808312" cy="504056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129" y="2476002"/>
            <a:ext cx="3286125" cy="2295525"/>
          </a:xfrm>
          <a:prstGeom prst="rect">
            <a:avLst/>
          </a:prstGeom>
        </p:spPr>
      </p:pic>
      <p:sp>
        <p:nvSpPr>
          <p:cNvPr id="14" name="Cloud Callout 13"/>
          <p:cNvSpPr/>
          <p:nvPr/>
        </p:nvSpPr>
        <p:spPr>
          <a:xfrm>
            <a:off x="1151620" y="51470"/>
            <a:ext cx="3816424" cy="2592288"/>
          </a:xfrm>
          <a:prstGeom prst="cloudCallout">
            <a:avLst>
              <a:gd name="adj1" fmla="val 30987"/>
              <a:gd name="adj2" fmla="val 707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intelligent right-click menu help you change or add details to the RDF resource quickly and easily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93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4" grpId="0" animBg="1"/>
      <p:bldP spid="1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RDF and RDFS Editing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DC62-71F2-4461-B884-717EC0E03394}" type="datetime3">
              <a:rPr lang="en-US" smtClean="0"/>
              <a:t>23 December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Miroslav Tišma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5FAC-32F3-4918-96F3-00A9252F05DB}" type="slidenum">
              <a:rPr lang="en-US" smtClean="0"/>
              <a:t>9</a:t>
            </a:fld>
            <a:r>
              <a:rPr lang="en-US" dirty="0" smtClean="0"/>
              <a:t>/16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544" y="1115367"/>
            <a:ext cx="4080695" cy="3685234"/>
          </a:xfrm>
        </p:spPr>
      </p:pic>
      <p:sp>
        <p:nvSpPr>
          <p:cNvPr id="9" name="Cloud Callout 8"/>
          <p:cNvSpPr/>
          <p:nvPr/>
        </p:nvSpPr>
        <p:spPr>
          <a:xfrm>
            <a:off x="5004048" y="195486"/>
            <a:ext cx="3744416" cy="252028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SemanticWorks</a:t>
            </a:r>
            <a:r>
              <a:rPr lang="en-US" dirty="0" smtClean="0"/>
              <a:t> </a:t>
            </a:r>
            <a:r>
              <a:rPr lang="en-US" dirty="0"/>
              <a:t>displays resources graphically according to their associations with other resources.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699541"/>
            <a:ext cx="5033167" cy="42904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Cloud Callout 11"/>
          <p:cNvSpPr/>
          <p:nvPr/>
        </p:nvSpPr>
        <p:spPr>
          <a:xfrm>
            <a:off x="107504" y="13484"/>
            <a:ext cx="4604815" cy="2702281"/>
          </a:xfrm>
          <a:prstGeom prst="cloudCallout">
            <a:avLst>
              <a:gd name="adj1" fmla="val 16758"/>
              <a:gd name="adj2" fmla="val 75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 you’re creating your </a:t>
            </a:r>
            <a:endParaRPr lang="en-US" dirty="0" smtClean="0"/>
          </a:p>
          <a:p>
            <a:pPr algn="ctr"/>
            <a:r>
              <a:rPr lang="en-US" dirty="0" smtClean="0"/>
              <a:t>visual </a:t>
            </a:r>
            <a:r>
              <a:rPr lang="en-US" dirty="0"/>
              <a:t>RDFS design</a:t>
            </a:r>
            <a:r>
              <a:rPr lang="en-US" dirty="0" smtClean="0"/>
              <a:t>, </a:t>
            </a:r>
          </a:p>
          <a:p>
            <a:pPr algn="ctr"/>
            <a:r>
              <a:rPr lang="en-US" dirty="0" err="1" smtClean="0"/>
              <a:t>SemanticWorks</a:t>
            </a:r>
            <a:r>
              <a:rPr lang="en-US" dirty="0" smtClean="0"/>
              <a:t> </a:t>
            </a:r>
            <a:r>
              <a:rPr lang="en-US" dirty="0"/>
              <a:t>is auto-generating the corresponding RDF/XML or N-Triples code behind the scenes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79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2" grpId="0" animBg="1"/>
      <p:bldP spid="12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228</TotalTime>
  <Words>560</Words>
  <Application>Microsoft Office PowerPoint</Application>
  <PresentationFormat>On-screen Show (16:9)</PresentationFormat>
  <Paragraphs>115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Module</vt:lpstr>
      <vt:lpstr>Altova SemanticWorks 2012</vt:lpstr>
      <vt:lpstr>The Semantic Web</vt:lpstr>
      <vt:lpstr>Altova SemanticWorks 2012</vt:lpstr>
      <vt:lpstr>Features</vt:lpstr>
      <vt:lpstr>Main window</vt:lpstr>
      <vt:lpstr>Visual RDF and RDFS Editing</vt:lpstr>
      <vt:lpstr>Visual RDF and RDFS Editing</vt:lpstr>
      <vt:lpstr>Visual RDF and RDFS Editing</vt:lpstr>
      <vt:lpstr>Visual RDF and RDFS Editing</vt:lpstr>
      <vt:lpstr>Visual OWL Development</vt:lpstr>
      <vt:lpstr>Visual OWL Development</vt:lpstr>
      <vt:lpstr>Visual OWL Development</vt:lpstr>
      <vt:lpstr>Visual OWL Development</vt:lpstr>
      <vt:lpstr>Pros and Cons</vt:lpstr>
      <vt:lpstr>Literature</vt:lpstr>
      <vt:lpstr>Thank you for your attention!</vt:lpstr>
    </vt:vector>
  </TitlesOfParts>
  <Company>thunderstruck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dellboy</dc:creator>
  <cp:lastModifiedBy>dellboy</cp:lastModifiedBy>
  <cp:revision>61</cp:revision>
  <dcterms:created xsi:type="dcterms:W3CDTF">2011-12-22T23:05:22Z</dcterms:created>
  <dcterms:modified xsi:type="dcterms:W3CDTF">2011-12-23T12:43:36Z</dcterms:modified>
</cp:coreProperties>
</file>